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Corbel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jiikiptBiMCV99mFkKpzrqWJps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14E38D-9EB4-46A2-B975-2EC35E062E90}">
  <a:tblStyle styleId="{D114E38D-9EB4-46A2-B975-2EC35E062E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Corbel-bold.fntdata"/><Relationship Id="rId14" Type="http://schemas.openxmlformats.org/officeDocument/2006/relationships/font" Target="fonts/Corbel-regular.fntdata"/><Relationship Id="rId17" Type="http://schemas.openxmlformats.org/officeDocument/2006/relationships/font" Target="fonts/Corbel-boldItalic.fntdata"/><Relationship Id="rId16" Type="http://schemas.openxmlformats.org/officeDocument/2006/relationships/font" Target="fonts/Corbel-italic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-Cuantificar impacto de ciertas enfermedades en parcelas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-Hemos seguido proceso estandar a la hora de hacer regresión de imágenes con redes neuronales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-Como puede ser la normalización y redimensionado de las imágenes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-Dado que el conjunto de datos  ocupa más memoria de la que disponiamos hemos optado por cargar la imágenes dinámicamente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-Y el entrenamiento lo hemos llevado a cabo en uno de nuestros dispositivos aprovechando aceleración por GPU,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lo cual ha reducido considerablemente los tiempos de entrenamiento y nos ha servido para experimentar con varios modelos </a:t>
            </a:r>
            <a:endParaRPr/>
          </a:p>
        </p:txBody>
      </p:sp>
      <p:sp>
        <p:nvSpPr>
          <p:cNvPr id="192" name="Google Shape;1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-En base a las pruebas que hemos hecho, nos hemos decantado por adaptar la arquitectura DenseNet, ya que era la que mejor rendimiento ofrecia entre las que hemos probado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-Como hemos explicado en el informe, hemos probado a añadir variables adicionales disponibles como el mes o el disposivo de captura, con la esperanza de que fueran relevantes y ayudaran a mejorar el rendimiento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-Las métricas utilizadas para evaluar los modelos han sido el R^2 y el error medio absoluto, las cuales son estandar en este tipo de problemas</a:t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Como ha dicho mi compañero, hemos probado con varios modelos y nos hemos quedado con el que ofrecía mejores resultados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Con este modelo, en la tabla modelo “normal”, hemos probado a añadir los datos extra que ya hemos mencionado, pero no ofrecían mejoras claras y decidimos descartarlo en pos de mantener un modelo más sencillo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Posteriormente, hemos refinado el modelo normal con un subconjunto mayor de los datos, eliminando el conjunto de prueba y dejando solo los de entrenamiento y evaluación.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En la gráfica se pueden ver las predicciones del conjunto de evaluación de dicho modelo. En este tipo de graficas se representa la predicción frente a los datos reales, de manera que con una predicción perfecta todos los puntos se situarían en la diagonal.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Como se puede ver, las predicciones de nuestro modelo si que se agrupan de manera consistente en torno a la misma en la mayoría de los casos</a:t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739d56072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739d56072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Además, también hemos podido comprobar que las distribuciones de las predicciones y de los datos verdaderos se asemejan bastante.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Creemos que se tratan de bastante buenos resultados, sobre todo considerando el desbalanceo de los datos  y la posible imprecisión de las etiquetas.</a:t>
            </a:r>
            <a:endParaRPr/>
          </a:p>
        </p:txBody>
      </p:sp>
      <p:sp>
        <p:nvSpPr>
          <p:cNvPr id="219" name="Google Shape;219;g1f739d56072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739d5607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739d5607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O al menos eso pensabamos, hasta que vimos los resultados del subconjunto de prueba asignado por la competición, ya que difieren mucho (a peor) de los resultados con nuestros subconjuntos.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ES"/>
              <a:t>Creemos que esto ha podido suceder porque se hayan traspapelado los datos de alguna forma, por ejemplo en el ordenado de los resultados, o por algún cambio importante en la distribución subyacente de los datos, pero no estamos seguros.</a:t>
            </a:r>
            <a:endParaRPr/>
          </a:p>
        </p:txBody>
      </p:sp>
      <p:sp>
        <p:nvSpPr>
          <p:cNvPr id="227" name="Google Shape;227;g1f739d56072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ai4es.com/" TargetMode="Externa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11" Type="http://schemas.openxmlformats.org/officeDocument/2006/relationships/image" Target="../media/image1.png"/><Relationship Id="rId10" Type="http://schemas.openxmlformats.org/officeDocument/2006/relationships/image" Target="../media/image6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11" Type="http://schemas.openxmlformats.org/officeDocument/2006/relationships/image" Target="../media/image23.png"/><Relationship Id="rId10" Type="http://schemas.openxmlformats.org/officeDocument/2006/relationships/image" Target="../media/image15.png"/><Relationship Id="rId9" Type="http://schemas.openxmlformats.org/officeDocument/2006/relationships/image" Target="../media/image3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11" Type="http://schemas.openxmlformats.org/officeDocument/2006/relationships/image" Target="../media/image23.png"/><Relationship Id="rId10" Type="http://schemas.openxmlformats.org/officeDocument/2006/relationships/image" Target="../media/image15.png"/><Relationship Id="rId9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ight+background image">
  <p:cSld name="Title light+background imag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/>
          <p:nvPr>
            <p:ph idx="2" type="pic"/>
          </p:nvPr>
        </p:nvSpPr>
        <p:spPr>
          <a:xfrm>
            <a:off x="1" y="0"/>
            <a:ext cx="12191999" cy="6871423"/>
          </a:xfrm>
          <a:prstGeom prst="rect">
            <a:avLst/>
          </a:prstGeom>
          <a:solidFill>
            <a:srgbClr val="23282D">
              <a:alpha val="24705"/>
            </a:srgbClr>
          </a:solidFill>
          <a:ln>
            <a:noFill/>
          </a:ln>
        </p:spPr>
      </p:sp>
      <p:sp>
        <p:nvSpPr>
          <p:cNvPr id="14" name="Google Shape;14;p10"/>
          <p:cNvSpPr txBox="1"/>
          <p:nvPr>
            <p:ph type="title"/>
          </p:nvPr>
        </p:nvSpPr>
        <p:spPr>
          <a:xfrm>
            <a:off x="838200" y="1900241"/>
            <a:ext cx="10515600" cy="2451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" name="Google Shape;1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305238" y="3952324"/>
            <a:ext cx="5581523" cy="644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i="0" sz="2200">
                <a:solidFill>
                  <a:srgbClr val="DD53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A8B8C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A8B8C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A8B8C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A8B8C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3305239" y="1024413"/>
            <a:ext cx="5581521" cy="2908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820"/>
              </a:buClr>
              <a:buSzPts val="4200"/>
              <a:buFont typeface="Arial"/>
              <a:buNone/>
              <a:defRPr b="0" i="0" sz="4200">
                <a:solidFill>
                  <a:srgbClr val="0E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073" y="462500"/>
            <a:ext cx="2531026" cy="253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I4ES Summit 2021">
  <p:cSld name="AI4ES Summit 202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15122" y="2034601"/>
            <a:ext cx="8961755" cy="3626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, blue&#10;&#10;Description automatically generated"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9" y="0"/>
            <a:ext cx="1218598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I4ES">
  <p:cSld name="AI4ES">
    <p:bg>
      <p:bgPr>
        <a:solidFill>
          <a:srgbClr val="0E182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61065" y="2378550"/>
            <a:ext cx="8469870" cy="21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nsaje 1">
  <p:cSld name="Mensaje 1">
    <p:bg>
      <p:bgPr>
        <a:solidFill>
          <a:srgbClr val="0E182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831850" y="2374396"/>
            <a:ext cx="10515600" cy="2109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b="0" i="0" sz="5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79" y="165785"/>
            <a:ext cx="2685010" cy="143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nsaje 2">
  <p:cSld name="Mensaje 2">
    <p:bg>
      <p:bgPr>
        <a:solidFill>
          <a:srgbClr val="F8BA0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831850" y="2374396"/>
            <a:ext cx="10515600" cy="2109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820"/>
              </a:buClr>
              <a:buSzPts val="5600"/>
              <a:buFont typeface="Arial"/>
              <a:buNone/>
              <a:defRPr b="0" i="0" sz="5600" cap="none">
                <a:solidFill>
                  <a:srgbClr val="0E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78" y="165785"/>
            <a:ext cx="2685009" cy="1432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nsaje 3">
  <p:cSld name="Mensaje 3">
    <p:bg>
      <p:bgPr>
        <a:solidFill>
          <a:srgbClr val="DE5328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831850" y="2374396"/>
            <a:ext cx="10515600" cy="21092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b="0" i="0" sz="5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5" name="Google Shape;12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79" y="165785"/>
            <a:ext cx="2685010" cy="143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Dark+background image">
  <p:cSld name="1_Title Dark+background imag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/>
          <p:nvPr>
            <p:ph idx="2" type="pic"/>
          </p:nvPr>
        </p:nvSpPr>
        <p:spPr>
          <a:xfrm>
            <a:off x="1" y="0"/>
            <a:ext cx="12191999" cy="6871423"/>
          </a:xfrm>
          <a:prstGeom prst="rect">
            <a:avLst/>
          </a:prstGeom>
          <a:solidFill>
            <a:srgbClr val="23282D">
              <a:alpha val="24705"/>
            </a:srgbClr>
          </a:solidFill>
          <a:ln>
            <a:noFill/>
          </a:ln>
        </p:spPr>
      </p:sp>
      <p:sp>
        <p:nvSpPr>
          <p:cNvPr id="128" name="Google Shape;128;p25"/>
          <p:cNvSpPr txBox="1"/>
          <p:nvPr>
            <p:ph type="title"/>
          </p:nvPr>
        </p:nvSpPr>
        <p:spPr>
          <a:xfrm>
            <a:off x="838200" y="1900241"/>
            <a:ext cx="10515600" cy="2451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820"/>
              </a:buClr>
              <a:buSzPts val="6000"/>
              <a:buFont typeface="Arial"/>
              <a:buNone/>
              <a:defRPr sz="6000" cap="none">
                <a:solidFill>
                  <a:srgbClr val="0E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ight &amp; background + image">
  <p:cSld name="Title light &amp; background + imag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3" name="Google Shape;133;p26"/>
          <p:cNvSpPr/>
          <p:nvPr>
            <p:ph idx="2" type="pic"/>
          </p:nvPr>
        </p:nvSpPr>
        <p:spPr>
          <a:xfrm>
            <a:off x="6096000" y="1750"/>
            <a:ext cx="6095999" cy="6871423"/>
          </a:xfrm>
          <a:prstGeom prst="rect">
            <a:avLst/>
          </a:prstGeom>
          <a:solidFill>
            <a:srgbClr val="23282D">
              <a:alpha val="24705"/>
            </a:srgbClr>
          </a:solidFill>
          <a:ln>
            <a:noFill/>
          </a:ln>
        </p:spPr>
      </p:sp>
      <p:sp>
        <p:nvSpPr>
          <p:cNvPr id="134" name="Google Shape;134;p26"/>
          <p:cNvSpPr txBox="1"/>
          <p:nvPr>
            <p:ph type="title"/>
          </p:nvPr>
        </p:nvSpPr>
        <p:spPr>
          <a:xfrm>
            <a:off x="584333" y="1220548"/>
            <a:ext cx="4927332" cy="2546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1489" y="3672821"/>
            <a:ext cx="2326986" cy="232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Title light &amp; background">
  <p:cSld name="Image + Title light &amp; background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>
            <p:ph idx="2" type="pic"/>
          </p:nvPr>
        </p:nvSpPr>
        <p:spPr>
          <a:xfrm>
            <a:off x="0" y="1750"/>
            <a:ext cx="6095999" cy="6871423"/>
          </a:xfrm>
          <a:prstGeom prst="rect">
            <a:avLst/>
          </a:prstGeom>
          <a:solidFill>
            <a:srgbClr val="23282D">
              <a:alpha val="24705"/>
            </a:srgbClr>
          </a:solidFill>
          <a:ln>
            <a:noFill/>
          </a:ln>
        </p:spPr>
      </p:sp>
      <p:sp>
        <p:nvSpPr>
          <p:cNvPr id="138" name="Google Shape;138;p27"/>
          <p:cNvSpPr/>
          <p:nvPr/>
        </p:nvSpPr>
        <p:spPr>
          <a:xfrm>
            <a:off x="6095999" y="0"/>
            <a:ext cx="6095999" cy="6858000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9" name="Google Shape;139;p27"/>
          <p:cNvSpPr txBox="1"/>
          <p:nvPr>
            <p:ph type="title"/>
          </p:nvPr>
        </p:nvSpPr>
        <p:spPr>
          <a:xfrm>
            <a:off x="6680332" y="1115793"/>
            <a:ext cx="4927332" cy="25466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80505" y="3672821"/>
            <a:ext cx="2326986" cy="232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+ objetcs 2 colums" type="twoTxTwoObj">
  <p:cSld name="TWO_OBJECTS_WITH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5000"/>
              <a:buFont typeface="Arial"/>
              <a:buNone/>
              <a:defRPr b="0" i="0">
                <a:solidFill>
                  <a:srgbClr val="10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839788" y="17192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 cap="none">
                <a:solidFill>
                  <a:srgbClr val="0E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28"/>
          <p:cNvSpPr txBox="1"/>
          <p:nvPr>
            <p:ph idx="2" type="body"/>
          </p:nvPr>
        </p:nvSpPr>
        <p:spPr>
          <a:xfrm>
            <a:off x="839788" y="2568575"/>
            <a:ext cx="5157787" cy="3535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3000"/>
              <a:buChar char="→"/>
              <a:defRPr sz="24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3225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7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1475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2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3" type="body"/>
          </p:nvPr>
        </p:nvSpPr>
        <p:spPr>
          <a:xfrm>
            <a:off x="6172200" y="17192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 cap="none">
                <a:solidFill>
                  <a:srgbClr val="0E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28"/>
          <p:cNvSpPr txBox="1"/>
          <p:nvPr>
            <p:ph idx="4" type="body"/>
          </p:nvPr>
        </p:nvSpPr>
        <p:spPr>
          <a:xfrm>
            <a:off x="6172200" y="2568575"/>
            <a:ext cx="5183188" cy="3535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3000"/>
              <a:buChar char="→"/>
              <a:defRPr sz="24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3225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7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1475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2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8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 cap="flat" cmpd="sng" w="12700">
            <a:solidFill>
              <a:srgbClr val="00225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bjet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19638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5000"/>
              <a:buFont typeface="Arial"/>
              <a:buNone/>
              <a:defRPr b="0" i="0"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690688"/>
            <a:ext cx="10196384" cy="42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4975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3250"/>
              <a:buChar char="→"/>
              <a:defRPr sz="26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1162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875"/>
              <a:buChar char="→"/>
              <a:defRPr sz="23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9412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375"/>
              <a:buChar char="→"/>
              <a:defRPr sz="19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3537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125"/>
              <a:buChar char="→"/>
              <a:defRPr sz="17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3537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125"/>
              <a:buChar char="→"/>
              <a:defRPr sz="17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+Text">
  <p:cSld name="Image+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>
            <p:ph idx="2" type="pic"/>
          </p:nvPr>
        </p:nvSpPr>
        <p:spPr>
          <a:xfrm>
            <a:off x="-1" y="-1"/>
            <a:ext cx="6057901" cy="6333423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9"/>
          <p:cNvSpPr txBox="1"/>
          <p:nvPr>
            <p:ph type="title"/>
          </p:nvPr>
        </p:nvSpPr>
        <p:spPr>
          <a:xfrm>
            <a:off x="6426843" y="575016"/>
            <a:ext cx="5181600" cy="147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3800"/>
              <a:buFont typeface="Arial"/>
              <a:buNone/>
              <a:defRPr b="0" i="0" sz="3800"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6426843" y="2351222"/>
            <a:ext cx="5181600" cy="3686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3000"/>
              <a:buFont typeface="Arial"/>
              <a:buChar char="→"/>
              <a:defRPr sz="24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3225" lvl="1" marL="9144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750"/>
              <a:buFont typeface="Arial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1475" lvl="2" marL="1371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250"/>
              <a:buFont typeface="Arial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Font typeface="Arial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Font typeface="Arial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9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+Image">
  <p:cSld name="Text+Imag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>
            <p:ph idx="2" type="pic"/>
          </p:nvPr>
        </p:nvSpPr>
        <p:spPr>
          <a:xfrm>
            <a:off x="6119150" y="-1"/>
            <a:ext cx="6061758" cy="6333423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476251" y="465959"/>
            <a:ext cx="5181600" cy="147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3800"/>
              <a:buFont typeface="Arial"/>
              <a:buNone/>
              <a:defRPr b="0" i="0" sz="3800">
                <a:solidFill>
                  <a:srgbClr val="10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476251" y="2135151"/>
            <a:ext cx="5181600" cy="3686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3000"/>
              <a:buChar char="→"/>
              <a:defRPr sz="24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3225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7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1475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2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9716" y="6537895"/>
            <a:ext cx="2727165" cy="12278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2 columns">
  <p:cSld name="Image + 2 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>
            <p:ph idx="2" type="pic"/>
          </p:nvPr>
        </p:nvSpPr>
        <p:spPr>
          <a:xfrm>
            <a:off x="-3857" y="-1"/>
            <a:ext cx="3883708" cy="6333423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4197421" y="365125"/>
            <a:ext cx="767618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3800"/>
              <a:buFont typeface="Arial"/>
              <a:buNone/>
              <a:defRPr b="0" sz="3800">
                <a:solidFill>
                  <a:srgbClr val="10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4197422" y="1827047"/>
            <a:ext cx="3979858" cy="4075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3000"/>
              <a:buChar char="→"/>
              <a:defRPr sz="24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3225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7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1475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2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3" type="body"/>
          </p:nvPr>
        </p:nvSpPr>
        <p:spPr>
          <a:xfrm>
            <a:off x="7911786" y="1813624"/>
            <a:ext cx="3961822" cy="4075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3000"/>
              <a:buChar char="→"/>
              <a:defRPr sz="24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3225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7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1475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25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9716" y="6537895"/>
            <a:ext cx="2727165" cy="1227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s + image">
  <p:cSld name="2 colums + imag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/>
          <p:nvPr>
            <p:ph idx="2" type="pic"/>
          </p:nvPr>
        </p:nvSpPr>
        <p:spPr>
          <a:xfrm>
            <a:off x="8308292" y="-1"/>
            <a:ext cx="3883708" cy="6333423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2"/>
          <p:cNvSpPr txBox="1"/>
          <p:nvPr>
            <p:ph type="title"/>
          </p:nvPr>
        </p:nvSpPr>
        <p:spPr>
          <a:xfrm>
            <a:off x="722454" y="365126"/>
            <a:ext cx="7315200" cy="1200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3800"/>
              <a:buFont typeface="Arial"/>
              <a:buNone/>
              <a:defRPr b="0" i="0" sz="3800">
                <a:solidFill>
                  <a:srgbClr val="10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722454" y="1771765"/>
            <a:ext cx="3618053" cy="4075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3000"/>
              <a:buChar char="→"/>
              <a:defRPr sz="2400"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3225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750"/>
              <a:buChar char="→"/>
              <a:defRPr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1475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250"/>
              <a:buChar char="→"/>
              <a:defRPr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idx="3" type="body"/>
          </p:nvPr>
        </p:nvSpPr>
        <p:spPr>
          <a:xfrm>
            <a:off x="4435998" y="1758342"/>
            <a:ext cx="3601656" cy="4075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3000"/>
              <a:buChar char="→"/>
              <a:defRPr sz="2400"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3225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750"/>
              <a:buChar char="→"/>
              <a:defRPr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1475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250"/>
              <a:buChar char="→"/>
              <a:defRPr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000"/>
              <a:buChar char="→"/>
              <a:defRPr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2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cias">
  <p:cSld name="Gracias">
    <p:bg>
      <p:bgPr>
        <a:solidFill>
          <a:srgbClr val="10182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/>
          <p:nvPr>
            <p:ph type="ctrTitle"/>
          </p:nvPr>
        </p:nvSpPr>
        <p:spPr>
          <a:xfrm>
            <a:off x="1524000" y="178552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" name="Google Shape;24;p12"/>
          <p:cNvGrpSpPr/>
          <p:nvPr/>
        </p:nvGrpSpPr>
        <p:grpSpPr>
          <a:xfrm>
            <a:off x="0" y="5188567"/>
            <a:ext cx="12192000" cy="1678485"/>
            <a:chOff x="0" y="5179515"/>
            <a:chExt cx="12192000" cy="1678485"/>
          </a:xfrm>
        </p:grpSpPr>
        <p:sp>
          <p:nvSpPr>
            <p:cNvPr id="25" name="Google Shape;25;p12"/>
            <p:cNvSpPr/>
            <p:nvPr/>
          </p:nvSpPr>
          <p:spPr>
            <a:xfrm>
              <a:off x="0" y="5861879"/>
              <a:ext cx="12192000" cy="9961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12"/>
            <p:cNvSpPr txBox="1"/>
            <p:nvPr/>
          </p:nvSpPr>
          <p:spPr>
            <a:xfrm>
              <a:off x="9856199" y="5179515"/>
              <a:ext cx="1419283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100" u="sng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https://ai4es.com</a:t>
              </a:r>
              <a:endParaRPr b="1" sz="1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12"/>
          <p:cNvSpPr/>
          <p:nvPr/>
        </p:nvSpPr>
        <p:spPr>
          <a:xfrm>
            <a:off x="0" y="5716547"/>
            <a:ext cx="12192000" cy="11414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" name="Google Shape;28;p12"/>
          <p:cNvSpPr txBox="1"/>
          <p:nvPr/>
        </p:nvSpPr>
        <p:spPr>
          <a:xfrm>
            <a:off x="489181" y="5896616"/>
            <a:ext cx="125642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05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MIEMBROS:</a:t>
            </a:r>
            <a:endParaRPr/>
          </a:p>
        </p:txBody>
      </p:sp>
      <p:sp>
        <p:nvSpPr>
          <p:cNvPr id="29" name="Google Shape;29;p12"/>
          <p:cNvSpPr txBox="1"/>
          <p:nvPr/>
        </p:nvSpPr>
        <p:spPr>
          <a:xfrm>
            <a:off x="7588430" y="5896616"/>
            <a:ext cx="2078339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05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ENTIDADES FINANCIADORAS:</a:t>
            </a:r>
            <a:endParaRPr/>
          </a:p>
        </p:txBody>
      </p:sp>
      <p:pic>
        <p:nvPicPr>
          <p:cNvPr id="30" name="Google Shape;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0018" y="6310950"/>
            <a:ext cx="1006587" cy="40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8595" y="6310950"/>
            <a:ext cx="1281503" cy="26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02088" y="6310951"/>
            <a:ext cx="1281503" cy="32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282" y="-6320"/>
            <a:ext cx="3806808" cy="181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22329" y="5174438"/>
            <a:ext cx="230468" cy="2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79560" y="6302811"/>
            <a:ext cx="1071895" cy="27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48340" y="6262258"/>
            <a:ext cx="1178778" cy="37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24003" y="6258830"/>
            <a:ext cx="1178778" cy="5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7627" y="6294671"/>
            <a:ext cx="1845048" cy="24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-1">
  <p:cSld name="Portada-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/>
          <p:nvPr/>
        </p:nvSpPr>
        <p:spPr>
          <a:xfrm>
            <a:off x="3600554" y="0"/>
            <a:ext cx="8591445" cy="6860736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" name="Google Shape;41;p13"/>
          <p:cNvSpPr txBox="1"/>
          <p:nvPr>
            <p:ph type="ctrTitle"/>
          </p:nvPr>
        </p:nvSpPr>
        <p:spPr>
          <a:xfrm>
            <a:off x="4112577" y="1643450"/>
            <a:ext cx="7609155" cy="3676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Arial"/>
              <a:buNone/>
              <a:defRPr b="0" i="0"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4356858" y="1288645"/>
            <a:ext cx="2588739" cy="317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i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3" name="Google Shape;43;p13"/>
          <p:cNvCxnSpPr/>
          <p:nvPr/>
        </p:nvCxnSpPr>
        <p:spPr>
          <a:xfrm>
            <a:off x="459682" y="2417736"/>
            <a:ext cx="275621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" name="Google Shape;44;p13"/>
          <p:cNvCxnSpPr/>
          <p:nvPr/>
        </p:nvCxnSpPr>
        <p:spPr>
          <a:xfrm>
            <a:off x="1650256" y="2417736"/>
            <a:ext cx="0" cy="65812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" name="Google Shape;45;p13"/>
          <p:cNvCxnSpPr/>
          <p:nvPr/>
        </p:nvCxnSpPr>
        <p:spPr>
          <a:xfrm>
            <a:off x="2546942" y="2076773"/>
            <a:ext cx="0" cy="34354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" name="Google Shape;46;p13"/>
          <p:cNvSpPr txBox="1"/>
          <p:nvPr>
            <p:ph idx="2" type="body"/>
          </p:nvPr>
        </p:nvSpPr>
        <p:spPr>
          <a:xfrm>
            <a:off x="470267" y="2084023"/>
            <a:ext cx="1939714" cy="317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3" type="body"/>
          </p:nvPr>
        </p:nvSpPr>
        <p:spPr>
          <a:xfrm>
            <a:off x="1725628" y="2466587"/>
            <a:ext cx="1490265" cy="5605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→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4" type="body"/>
          </p:nvPr>
        </p:nvSpPr>
        <p:spPr>
          <a:xfrm>
            <a:off x="470267" y="2466586"/>
            <a:ext cx="1100186" cy="560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→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3"/>
          <p:cNvSpPr txBox="1"/>
          <p:nvPr/>
        </p:nvSpPr>
        <p:spPr>
          <a:xfrm>
            <a:off x="286325" y="5287975"/>
            <a:ext cx="256825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 FINANCIADORAS:</a:t>
            </a:r>
            <a:endParaRPr/>
          </a:p>
        </p:txBody>
      </p:sp>
      <p:pic>
        <p:nvPicPr>
          <p:cNvPr id="50" name="Google Shape;5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062" y="5656288"/>
            <a:ext cx="1202808" cy="481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62" y="6311525"/>
            <a:ext cx="1284194" cy="32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1748" y="5688559"/>
            <a:ext cx="1281503" cy="26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585" y="214159"/>
            <a:ext cx="2897734" cy="1545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6459" y="1307553"/>
            <a:ext cx="222515" cy="27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81625" y="5554978"/>
            <a:ext cx="791694" cy="99573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>
            <p:ph idx="5" type="pic"/>
          </p:nvPr>
        </p:nvSpPr>
        <p:spPr>
          <a:xfrm>
            <a:off x="4113213" y="5414963"/>
            <a:ext cx="2335212" cy="12176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-2">
  <p:cSld name="Portada-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566285" y="1926002"/>
            <a:ext cx="8211956" cy="3507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5800"/>
              <a:buFont typeface="Arial"/>
              <a:buNone/>
              <a:defRPr b="0" i="0" sz="5800">
                <a:solidFill>
                  <a:srgbClr val="10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0" y="-2736"/>
            <a:ext cx="12192000" cy="76930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874845" y="1553102"/>
            <a:ext cx="2588739" cy="317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i="0" sz="1600">
                <a:solidFill>
                  <a:srgbClr val="0E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1" name="Google Shape;61;p14"/>
          <p:cNvCxnSpPr/>
          <p:nvPr/>
        </p:nvCxnSpPr>
        <p:spPr>
          <a:xfrm>
            <a:off x="0" y="5887184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" name="Google Shape;62;p14"/>
          <p:cNvSpPr txBox="1"/>
          <p:nvPr/>
        </p:nvSpPr>
        <p:spPr>
          <a:xfrm>
            <a:off x="489181" y="5982370"/>
            <a:ext cx="125642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MIEMBROS: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7569609" y="6014472"/>
            <a:ext cx="205771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 FINANCIADORAS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50018" y="6310950"/>
            <a:ext cx="1006587" cy="402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8595" y="6310950"/>
            <a:ext cx="1281503" cy="262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2088" y="6310951"/>
            <a:ext cx="1281503" cy="32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9560" y="6302811"/>
            <a:ext cx="1071895" cy="27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8340" y="6262258"/>
            <a:ext cx="1178778" cy="377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24003" y="6258830"/>
            <a:ext cx="1178778" cy="50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7627" y="6294671"/>
            <a:ext cx="1845048" cy="24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9259" y="-85814"/>
            <a:ext cx="1745668" cy="93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3153" y="1572009"/>
            <a:ext cx="222515" cy="27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18870" y="4422938"/>
            <a:ext cx="815510" cy="1025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-2-footer-negro">
  <p:cSld name="Portada-2-footer-negr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5909686"/>
            <a:ext cx="12207708" cy="981547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15"/>
          <p:cNvSpPr txBox="1"/>
          <p:nvPr>
            <p:ph type="ctrTitle"/>
          </p:nvPr>
        </p:nvSpPr>
        <p:spPr>
          <a:xfrm>
            <a:off x="566285" y="1926002"/>
            <a:ext cx="8211956" cy="3507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5800"/>
              <a:buFont typeface="Arial"/>
              <a:buNone/>
              <a:defRPr b="0" i="0" sz="5800">
                <a:solidFill>
                  <a:srgbClr val="10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/>
          <p:nvPr/>
        </p:nvSpPr>
        <p:spPr>
          <a:xfrm>
            <a:off x="0" y="-2736"/>
            <a:ext cx="12192000" cy="76930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874845" y="1553102"/>
            <a:ext cx="2588739" cy="317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i="0" sz="1600">
                <a:solidFill>
                  <a:srgbClr val="0E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2pPr>
            <a:lvl3pPr indent="-3429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3pPr>
            <a:lvl4pPr indent="-3429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→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5"/>
          <p:cNvSpPr txBox="1"/>
          <p:nvPr/>
        </p:nvSpPr>
        <p:spPr>
          <a:xfrm>
            <a:off x="489181" y="5972431"/>
            <a:ext cx="125642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MIEMBROS: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7569609" y="6004533"/>
            <a:ext cx="205771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ENTIDADES FINANCIADORAS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69563" y="6302315"/>
            <a:ext cx="912976" cy="19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427" y="6270717"/>
            <a:ext cx="1116024" cy="34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2339" y="6226804"/>
            <a:ext cx="1196620" cy="50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3474" y="6294124"/>
            <a:ext cx="1196620" cy="29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37760" y="6302315"/>
            <a:ext cx="1225969" cy="2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51395" y="6243502"/>
            <a:ext cx="1059520" cy="413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7627" y="6286466"/>
            <a:ext cx="1845048" cy="24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9259" y="-85814"/>
            <a:ext cx="1745668" cy="93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3153" y="1572009"/>
            <a:ext cx="222515" cy="27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18870" y="4422938"/>
            <a:ext cx="815510" cy="1025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ción">
  <p:cSld name="Presentació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5489952" y="1460810"/>
            <a:ext cx="5326896" cy="21092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4000"/>
              <a:buFont typeface="Arial"/>
              <a:buNone/>
              <a:defRPr b="0" i="0" sz="4000">
                <a:solidFill>
                  <a:srgbClr val="10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5489952" y="3764272"/>
            <a:ext cx="5326896" cy="1452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A8B8C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A8B8C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A8B8C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A8B8C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9pPr>
          </a:lstStyle>
          <a:p/>
        </p:txBody>
      </p:sp>
      <p:sp>
        <p:nvSpPr>
          <p:cNvPr id="94" name="Google Shape;94;p16"/>
          <p:cNvSpPr/>
          <p:nvPr>
            <p:ph idx="2" type="pic"/>
          </p:nvPr>
        </p:nvSpPr>
        <p:spPr>
          <a:xfrm>
            <a:off x="1446835" y="1460809"/>
            <a:ext cx="3750198" cy="3755983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6"/>
          <p:cNvSpPr/>
          <p:nvPr/>
        </p:nvSpPr>
        <p:spPr>
          <a:xfrm>
            <a:off x="0" y="6321326"/>
            <a:ext cx="12192000" cy="536674"/>
          </a:xfrm>
          <a:prstGeom prst="rect">
            <a:avLst/>
          </a:prstGeom>
          <a:solidFill>
            <a:srgbClr val="10182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5873" y="6400798"/>
            <a:ext cx="999973" cy="39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 A" type="title">
  <p:cSld name="TITLE">
    <p:bg>
      <p:bgPr>
        <a:solidFill>
          <a:srgbClr val="F0F3F5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ctrTitle"/>
          </p:nvPr>
        </p:nvSpPr>
        <p:spPr>
          <a:xfrm>
            <a:off x="1524000" y="1836318"/>
            <a:ext cx="9144000" cy="21201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820"/>
              </a:buClr>
              <a:buSzPts val="5000"/>
              <a:buFont typeface="Arial"/>
              <a:buNone/>
              <a:defRPr sz="5000">
                <a:solidFill>
                  <a:srgbClr val="0E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1524000" y="3956513"/>
            <a:ext cx="9144000" cy="506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DD532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692" y="206870"/>
            <a:ext cx="2897734" cy="1545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ción B">
  <p:cSld name="Sección B">
    <p:bg>
      <p:bgPr>
        <a:solidFill>
          <a:srgbClr val="F0F3F5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831850" y="1619682"/>
            <a:ext cx="10515600" cy="21092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820"/>
              </a:buClr>
              <a:buSzPts val="5000"/>
              <a:buFont typeface="Arial"/>
              <a:buNone/>
              <a:defRPr b="0" i="0" sz="5000">
                <a:solidFill>
                  <a:srgbClr val="0E18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831850" y="3728889"/>
            <a:ext cx="10515600" cy="1452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rgbClr val="DD532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A8B8C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A8B8C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A8B8C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A8B8C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B8C"/>
              </a:buClr>
              <a:buSzPts val="1600"/>
              <a:buNone/>
              <a:defRPr sz="1600">
                <a:solidFill>
                  <a:srgbClr val="8A8B8C"/>
                </a:solidFill>
              </a:defRPr>
            </a:lvl9pPr>
          </a:lstStyle>
          <a:p/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9716" y="6537895"/>
            <a:ext cx="2727165" cy="12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692" y="206870"/>
            <a:ext cx="2897734" cy="1545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5000"/>
              <a:buFont typeface="Arial"/>
              <a:buNone/>
              <a:defRPr b="0" i="0" sz="5000" u="none" cap="none" strike="noStrike">
                <a:solidFill>
                  <a:srgbClr val="1018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838200" y="1690689"/>
            <a:ext cx="10515600" cy="4096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DD5329"/>
              </a:buClr>
              <a:buSzPts val="2600"/>
              <a:buFont typeface="Arial"/>
              <a:buChar char="→"/>
              <a:defRPr b="0" i="0" sz="2600" u="none" cap="none" strike="noStrike">
                <a:solidFill>
                  <a:srgbClr val="1018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68300" lvl="1" marL="914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2200"/>
              <a:buFont typeface="Arial"/>
              <a:buChar char="→"/>
              <a:defRPr b="0" i="0" sz="2200" u="none" cap="none" strike="noStrike">
                <a:solidFill>
                  <a:srgbClr val="101820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1800"/>
              <a:buFont typeface="Arial"/>
              <a:buChar char="→"/>
              <a:defRPr b="0" i="0" sz="1800" u="none" cap="none" strike="noStrike">
                <a:solidFill>
                  <a:srgbClr val="101820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1600"/>
              <a:buFont typeface="Arial"/>
              <a:buChar char="→"/>
              <a:defRPr b="0" i="0" sz="1600" u="none" cap="none" strike="noStrike">
                <a:solidFill>
                  <a:srgbClr val="101820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302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DD5329"/>
              </a:buClr>
              <a:buSzPts val="1600"/>
              <a:buFont typeface="Arial"/>
              <a:buChar char="→"/>
              <a:defRPr b="0" i="0" sz="1600" u="none" cap="none" strike="noStrike">
                <a:solidFill>
                  <a:srgbClr val="101820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40.jp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"/>
          <p:cNvSpPr txBox="1"/>
          <p:nvPr>
            <p:ph type="title"/>
          </p:nvPr>
        </p:nvSpPr>
        <p:spPr>
          <a:xfrm>
            <a:off x="838200" y="1900241"/>
            <a:ext cx="10515600" cy="2451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5" name="Google Shape;1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537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3728" y="411781"/>
            <a:ext cx="7264544" cy="2872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"/>
          <p:cNvSpPr txBox="1"/>
          <p:nvPr/>
        </p:nvSpPr>
        <p:spPr>
          <a:xfrm>
            <a:off x="2463727" y="3822908"/>
            <a:ext cx="726454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Evaluación Proyecto Reto A</a:t>
            </a:r>
            <a:endParaRPr b="1" i="0" sz="4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2463728" y="4592349"/>
            <a:ext cx="72645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Categoría: Futuras Promesas</a:t>
            </a:r>
            <a:endParaRPr b="0" i="0" sz="32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9" name="Google Shape;189;p1"/>
          <p:cNvSpPr txBox="1"/>
          <p:nvPr/>
        </p:nvSpPr>
        <p:spPr>
          <a:xfrm>
            <a:off x="2463727" y="5457863"/>
            <a:ext cx="7264543" cy="816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Aprende Máquina</a:t>
            </a:r>
            <a:endParaRPr b="1" sz="2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Raúl Coterillo, Arkaitz Bidaurrazaga</a:t>
            </a:r>
            <a:endParaRPr sz="25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/>
          <p:nvPr>
            <p:ph idx="1" type="body"/>
          </p:nvPr>
        </p:nvSpPr>
        <p:spPr>
          <a:xfrm>
            <a:off x="838200" y="1804488"/>
            <a:ext cx="101964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542925" lvl="0" marL="54292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50"/>
              <a:buChar char="→"/>
            </a:pPr>
            <a:r>
              <a:rPr lang="es-ES"/>
              <a:t>Problema de regresión</a:t>
            </a:r>
            <a:endParaRPr/>
          </a:p>
          <a:p>
            <a:pPr indent="-542925" lvl="0" marL="54292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50"/>
              <a:buChar char="→"/>
            </a:pPr>
            <a:r>
              <a:rPr lang="es-ES"/>
              <a:t>Normalización de los datos</a:t>
            </a:r>
            <a:endParaRPr/>
          </a:p>
          <a:p>
            <a:pPr indent="-542925" lvl="0" marL="54292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50"/>
              <a:buChar char="→"/>
            </a:pPr>
            <a:r>
              <a:rPr lang="es-ES"/>
              <a:t>Redimensionado de las imágenes</a:t>
            </a:r>
            <a:endParaRPr/>
          </a:p>
          <a:p>
            <a:pPr indent="-542925" lvl="0" marL="54292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50"/>
              <a:buChar char="→"/>
            </a:pPr>
            <a:r>
              <a:rPr lang="es-ES"/>
              <a:t>Procesamiento dinámico de las imágenes</a:t>
            </a:r>
            <a:endParaRPr/>
          </a:p>
          <a:p>
            <a:pPr indent="-542925" lvl="0" marL="54292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250"/>
              <a:buChar char="→"/>
            </a:pPr>
            <a:r>
              <a:rPr lang="es-ES"/>
              <a:t>Entrenamiento con aceleración por GPU</a:t>
            </a:r>
            <a:endParaRPr/>
          </a:p>
          <a:p>
            <a:pPr indent="-22225" lvl="0" marL="22860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DD5329"/>
              </a:buClr>
              <a:buSzPts val="3250"/>
              <a:buNone/>
            </a:pPr>
            <a:r>
              <a:t/>
            </a:r>
            <a:endParaRPr/>
          </a:p>
          <a:p>
            <a:pPr indent="-22225" lvl="0" marL="22860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DD5329"/>
              </a:buClr>
              <a:buSzPts val="3250"/>
              <a:buNone/>
            </a:pPr>
            <a:r>
              <a:t/>
            </a:r>
            <a:endParaRPr/>
          </a:p>
        </p:txBody>
      </p:sp>
      <p:pic>
        <p:nvPicPr>
          <p:cNvPr id="195" name="Google Shape;19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9475" y="2430388"/>
            <a:ext cx="3144301" cy="13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"/>
          <p:cNvSpPr txBox="1"/>
          <p:nvPr>
            <p:ph type="title"/>
          </p:nvPr>
        </p:nvSpPr>
        <p:spPr>
          <a:xfrm>
            <a:off x="838188" y="603750"/>
            <a:ext cx="10196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5000"/>
              <a:buFont typeface="Arial"/>
              <a:buNone/>
            </a:pPr>
            <a:r>
              <a:rPr lang="es-ES"/>
              <a:t>1. Enfoque</a:t>
            </a:r>
            <a:endParaRPr/>
          </a:p>
        </p:txBody>
      </p:sp>
      <p:grpSp>
        <p:nvGrpSpPr>
          <p:cNvPr id="197" name="Google Shape;197;p4"/>
          <p:cNvGrpSpPr/>
          <p:nvPr/>
        </p:nvGrpSpPr>
        <p:grpSpPr>
          <a:xfrm>
            <a:off x="7636321" y="603757"/>
            <a:ext cx="4148087" cy="1604766"/>
            <a:chOff x="6096600" y="425975"/>
            <a:chExt cx="5877975" cy="2759700"/>
          </a:xfrm>
        </p:grpSpPr>
        <p:pic>
          <p:nvPicPr>
            <p:cNvPr id="198" name="Google Shape;198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6600" y="425975"/>
              <a:ext cx="5477775" cy="266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4"/>
            <p:cNvSpPr txBox="1"/>
            <p:nvPr/>
          </p:nvSpPr>
          <p:spPr>
            <a:xfrm rot="5400000">
              <a:off x="10376625" y="1587725"/>
              <a:ext cx="2759700" cy="43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800"/>
                <a:t>  RGB        Red Edge     NIR</a:t>
              </a:r>
              <a:endParaRPr sz="800"/>
            </a:p>
          </p:txBody>
        </p:sp>
      </p:grpSp>
      <p:pic>
        <p:nvPicPr>
          <p:cNvPr id="200" name="Google Shape;20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8784" y="4023725"/>
            <a:ext cx="4204966" cy="207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/>
          <p:nvPr>
            <p:ph type="title"/>
          </p:nvPr>
        </p:nvSpPr>
        <p:spPr>
          <a:xfrm>
            <a:off x="838213" y="998450"/>
            <a:ext cx="10196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5000"/>
              <a:buFont typeface="Arial"/>
              <a:buNone/>
            </a:pPr>
            <a:r>
              <a:rPr lang="es-ES"/>
              <a:t>2. Desarrollo</a:t>
            </a:r>
            <a:endParaRPr/>
          </a:p>
        </p:txBody>
      </p:sp>
      <p:sp>
        <p:nvSpPr>
          <p:cNvPr id="206" name="Google Shape;206;p5"/>
          <p:cNvSpPr txBox="1"/>
          <p:nvPr>
            <p:ph idx="1" type="body"/>
          </p:nvPr>
        </p:nvSpPr>
        <p:spPr>
          <a:xfrm>
            <a:off x="838200" y="2541163"/>
            <a:ext cx="101964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685800" rtl="0" algn="l">
              <a:spcBef>
                <a:spcPts val="1600"/>
              </a:spcBef>
              <a:spcAft>
                <a:spcPts val="0"/>
              </a:spcAft>
              <a:buSzPts val="3250"/>
              <a:buChar char="→"/>
            </a:pPr>
            <a:r>
              <a:rPr lang="es-ES"/>
              <a:t>   </a:t>
            </a:r>
            <a:r>
              <a:rPr lang="es-ES"/>
              <a:t>Arquitectura DenseNet</a:t>
            </a:r>
            <a:endParaRPr/>
          </a:p>
          <a:p>
            <a:pPr indent="-542925" lvl="0" marL="10001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3250"/>
              <a:buChar char="→"/>
            </a:pPr>
            <a:r>
              <a:rPr lang="es-ES"/>
              <a:t>Métricas </a:t>
            </a:r>
            <a:r>
              <a:rPr lang="es-ES">
                <a:solidFill>
                  <a:srgbClr val="000000"/>
                </a:solidFill>
              </a:rPr>
              <a:t>R²</a:t>
            </a:r>
            <a:r>
              <a:rPr lang="es-ES"/>
              <a:t> y MAE </a:t>
            </a:r>
            <a:endParaRPr/>
          </a:p>
          <a:p>
            <a:pPr indent="-542925" lvl="0" marL="10001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ts val="3250"/>
              <a:buChar char="→"/>
            </a:pPr>
            <a:r>
              <a:rPr lang="es-ES"/>
              <a:t>Pruebas con variables extra</a:t>
            </a:r>
            <a:endParaRPr/>
          </a:p>
          <a:p>
            <a:pPr indent="-22225" lvl="0" marL="22860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DD5329"/>
              </a:buClr>
              <a:buSzPts val="3250"/>
              <a:buNone/>
            </a:pPr>
            <a:r>
              <a:t/>
            </a:r>
            <a:endParaRPr/>
          </a:p>
        </p:txBody>
      </p:sp>
      <p:pic>
        <p:nvPicPr>
          <p:cNvPr id="207" name="Google Shape;20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100" y="1097950"/>
            <a:ext cx="5577275" cy="40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/>
          <p:nvPr>
            <p:ph type="title"/>
          </p:nvPr>
        </p:nvSpPr>
        <p:spPr>
          <a:xfrm>
            <a:off x="838200" y="365125"/>
            <a:ext cx="1019638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5000"/>
              <a:buFont typeface="Arial"/>
              <a:buNone/>
            </a:pPr>
            <a:r>
              <a:rPr lang="es-ES"/>
              <a:t>3. Resultados</a:t>
            </a:r>
            <a:endParaRPr/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3">
            <a:alphaModFix/>
          </a:blip>
          <a:srcRect b="49" l="0" r="0" t="59"/>
          <a:stretch/>
        </p:blipFill>
        <p:spPr>
          <a:xfrm>
            <a:off x="5608700" y="1055925"/>
            <a:ext cx="6347975" cy="4746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6"/>
          <p:cNvGraphicFramePr/>
          <p:nvPr/>
        </p:nvGraphicFramePr>
        <p:xfrm>
          <a:off x="533975" y="399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{D114E38D-9EB4-46A2-B975-2EC35E062E90}</a:tableStyleId>
              </a:tblPr>
              <a:tblGrid>
                <a:gridCol w="786450"/>
                <a:gridCol w="678400"/>
                <a:gridCol w="660375"/>
                <a:gridCol w="636375"/>
                <a:gridCol w="624375"/>
                <a:gridCol w="786450"/>
                <a:gridCol w="786450"/>
              </a:tblGrid>
              <a:tr h="20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Modelo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Validation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Test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 h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Épocas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Tiempo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solidFill>
                      <a:srgbClr val="CCCCCC"/>
                    </a:solidFill>
                  </a:tcPr>
                </a:tc>
              </a:tr>
              <a:tr h="2019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MAE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R²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MAE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R²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 vMerge="1"/>
                <a:tc vMerge="1"/>
              </a:tr>
              <a:tr h="20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Normal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2,22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0.8581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2,71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0.8239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84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42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</a:tr>
              <a:tr h="20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Normal +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1,98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0.8529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-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-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18 (+ 84)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12 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</a:tr>
              <a:tr h="20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Extra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2,30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0.8218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2,33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 0.7866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88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>
                          <a:latin typeface="Corbel"/>
                          <a:ea typeface="Corbel"/>
                          <a:cs typeface="Corbel"/>
                          <a:sym typeface="Corbel"/>
                        </a:rPr>
                        <a:t>54</a:t>
                      </a:r>
                      <a:endParaRPr sz="11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15" name="Google Shape;215;p6"/>
          <p:cNvSpPr txBox="1"/>
          <p:nvPr>
            <p:ph idx="1" type="body"/>
          </p:nvPr>
        </p:nvSpPr>
        <p:spPr>
          <a:xfrm>
            <a:off x="533975" y="1522100"/>
            <a:ext cx="5001900" cy="22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527446" lvl="0" marL="5429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5000"/>
              <a:buChar char="→"/>
            </a:pPr>
            <a:r>
              <a:rPr lang="es-ES"/>
              <a:t>Pruebas con varios modelos convolucionales (CNN simples, ResNet, DenseNet)</a:t>
            </a:r>
            <a:endParaRPr/>
          </a:p>
          <a:p>
            <a:pPr indent="-527446" lvl="0" marL="5429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5000"/>
              <a:buChar char="→"/>
            </a:pPr>
            <a:r>
              <a:rPr lang="es-ES"/>
              <a:t>Pruebas con / sin datos extra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f739d56072_0_3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2431663" y="3502725"/>
            <a:ext cx="7730525" cy="25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f739d56072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158" y="318400"/>
            <a:ext cx="3695566" cy="27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f739d56072_0_3"/>
          <p:cNvSpPr txBox="1"/>
          <p:nvPr>
            <p:ph idx="1" type="body"/>
          </p:nvPr>
        </p:nvSpPr>
        <p:spPr>
          <a:xfrm>
            <a:off x="5058750" y="294550"/>
            <a:ext cx="6245400" cy="30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-511968" lvl="0" marL="5429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5000"/>
              <a:buChar char="→"/>
            </a:pPr>
            <a:r>
              <a:rPr lang="es-ES"/>
              <a:t>Distribuciones similares entre las predicciones y los valores reales</a:t>
            </a:r>
            <a:endParaRPr/>
          </a:p>
          <a:p>
            <a:pPr indent="-511968" lvl="0" marL="5429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5000"/>
              <a:buChar char="→"/>
            </a:pPr>
            <a:r>
              <a:rPr lang="es-ES"/>
              <a:t>Pocos casos </a:t>
            </a:r>
            <a:r>
              <a:rPr i="1" lang="es-ES"/>
              <a:t>relevantes</a:t>
            </a:r>
            <a:r>
              <a:rPr lang="es-ES"/>
              <a:t> de la enfermedad 1</a:t>
            </a:r>
            <a:endParaRPr/>
          </a:p>
          <a:p>
            <a:pPr indent="-511968" lvl="0" marL="5429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5000"/>
              <a:buChar char="→"/>
            </a:pPr>
            <a:r>
              <a:rPr lang="es-ES"/>
              <a:t>Resultados satisfactorios considerando la precisión del etiquetado disponible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f739d5607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363" y="3751239"/>
            <a:ext cx="2485274" cy="248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f739d56072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5625" y="3751250"/>
            <a:ext cx="2485274" cy="24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f739d56072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5100" y="3751250"/>
            <a:ext cx="2485274" cy="24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f739d56072_0_17"/>
          <p:cNvPicPr preferRelativeResize="0"/>
          <p:nvPr/>
        </p:nvPicPr>
        <p:blipFill rotWithShape="1">
          <a:blip r:embed="rId6">
            <a:alphaModFix/>
          </a:blip>
          <a:srcRect b="49" l="0" r="0" t="59"/>
          <a:stretch/>
        </p:blipFill>
        <p:spPr>
          <a:xfrm>
            <a:off x="3495112" y="139800"/>
            <a:ext cx="4568775" cy="34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1f739d56072_0_17"/>
          <p:cNvSpPr txBox="1"/>
          <p:nvPr/>
        </p:nvSpPr>
        <p:spPr>
          <a:xfrm>
            <a:off x="707625" y="790250"/>
            <a:ext cx="226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/>
              <a:t>Resultados según nuestros test: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MAE ~ 2.7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R² ~ 0.85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Pocos outliers y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/>
              <a:t>bien encaminados</a:t>
            </a:r>
            <a:endParaRPr sz="1800"/>
          </a:p>
        </p:txBody>
      </p:sp>
      <p:sp>
        <p:nvSpPr>
          <p:cNvPr id="234" name="Google Shape;234;g1f739d56072_0_17"/>
          <p:cNvSpPr txBox="1"/>
          <p:nvPr/>
        </p:nvSpPr>
        <p:spPr>
          <a:xfrm>
            <a:off x="707625" y="3813600"/>
            <a:ext cx="226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/>
              <a:t>Resultados según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600"/>
              <a:t>el test set externo: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MAE ~ [1.5, 6.9, 6.6]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R² ~ [0.46, 0.41, 0.19]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Muchos outliers y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con fallos totales</a:t>
            </a:r>
            <a:endParaRPr sz="1600"/>
          </a:p>
        </p:txBody>
      </p:sp>
      <p:sp>
        <p:nvSpPr>
          <p:cNvPr id="235" name="Google Shape;235;g1f739d56072_0_17"/>
          <p:cNvSpPr txBox="1"/>
          <p:nvPr/>
        </p:nvSpPr>
        <p:spPr>
          <a:xfrm>
            <a:off x="-768800" y="139775"/>
            <a:ext cx="50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g1f739d56072_0_17"/>
          <p:cNvSpPr txBox="1"/>
          <p:nvPr/>
        </p:nvSpPr>
        <p:spPr>
          <a:xfrm>
            <a:off x="8322025" y="1001150"/>
            <a:ext cx="3800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¿Datos traspapelados?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¿Confusión en el análisis?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¿Cambio en la distribución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/>
              <a:t>subyacente de los datos? 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/>
          <p:nvPr>
            <p:ph type="title"/>
          </p:nvPr>
        </p:nvSpPr>
        <p:spPr>
          <a:xfrm>
            <a:off x="838200" y="365125"/>
            <a:ext cx="1019638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820"/>
              </a:buClr>
              <a:buSzPts val="5000"/>
              <a:buFont typeface="Arial"/>
              <a:buNone/>
            </a:pPr>
            <a:r>
              <a:rPr lang="es-ES"/>
              <a:t>4. Conclusiones</a:t>
            </a:r>
            <a:endParaRPr/>
          </a:p>
        </p:txBody>
      </p:sp>
      <p:sp>
        <p:nvSpPr>
          <p:cNvPr id="242" name="Google Shape;242;p7"/>
          <p:cNvSpPr txBox="1"/>
          <p:nvPr>
            <p:ph idx="1" type="body"/>
          </p:nvPr>
        </p:nvSpPr>
        <p:spPr>
          <a:xfrm>
            <a:off x="838200" y="1690688"/>
            <a:ext cx="10196384" cy="42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511968" lvl="0" marL="542925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25000"/>
              <a:buChar char="→"/>
            </a:pPr>
            <a:r>
              <a:rPr lang="es-ES"/>
              <a:t>Los datos desbalanceados y las etiquetas poco fiables son uno de los factores más limitantes en el rendimiento de los modelos. Posibles mejoras.</a:t>
            </a:r>
            <a:endParaRPr/>
          </a:p>
          <a:p>
            <a:pPr indent="-511968" lvl="0" marL="5429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5000"/>
              <a:buChar char="→"/>
            </a:pPr>
            <a:r>
              <a:rPr lang="es-ES"/>
              <a:t>Con más recursos se podría aumentar el tamaño de la red y ajustar sus hiperparámetros, mejorando su precisión.</a:t>
            </a:r>
            <a:endParaRPr/>
          </a:p>
          <a:p>
            <a:pPr indent="-511968" lvl="0" marL="5429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5000"/>
              <a:buChar char="→"/>
            </a:pPr>
            <a:r>
              <a:rPr lang="es-ES"/>
              <a:t>Modelo sencillo pero eficaz, de fácil exportación/implementación (PyTorch)</a:t>
            </a:r>
            <a:endParaRPr/>
          </a:p>
          <a:p>
            <a:pPr indent="-511968" lvl="0" marL="542925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SzPct val="125000"/>
              <a:buChar char="→"/>
            </a:pPr>
            <a:r>
              <a:rPr lang="es-ES"/>
              <a:t>Creemos que hemos obtenido buenos resultados en nuestro conjunto de test, aunque haya habido discrepancias con el conjunto de test de entrega </a:t>
            </a:r>
            <a:endParaRPr/>
          </a:p>
          <a:p>
            <a:pPr indent="-22225" lvl="0" marL="22860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DD5329"/>
              </a:buClr>
              <a:buSzPct val="1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 txBox="1"/>
          <p:nvPr>
            <p:ph type="ctrTitle"/>
          </p:nvPr>
        </p:nvSpPr>
        <p:spPr>
          <a:xfrm>
            <a:off x="1524000" y="1785529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s-ES"/>
              <a:t>Gracias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BDVF21 Theme">
  <a:themeElements>
    <a:clrScheme name="BDVF21">
      <a:dk1>
        <a:srgbClr val="23282D"/>
      </a:dk1>
      <a:lt1>
        <a:srgbClr val="FFFFFF"/>
      </a:lt1>
      <a:dk2>
        <a:srgbClr val="23282D"/>
      </a:dk2>
      <a:lt2>
        <a:srgbClr val="E7E6E6"/>
      </a:lt2>
      <a:accent1>
        <a:srgbClr val="002F70"/>
      </a:accent1>
      <a:accent2>
        <a:srgbClr val="2A5FD3"/>
      </a:accent2>
      <a:accent3>
        <a:srgbClr val="68C2CE"/>
      </a:accent3>
      <a:accent4>
        <a:srgbClr val="403DC3"/>
      </a:accent4>
      <a:accent5>
        <a:srgbClr val="B088F2"/>
      </a:accent5>
      <a:accent6>
        <a:srgbClr val="00CA78"/>
      </a:accent6>
      <a:hlink>
        <a:srgbClr val="002F70"/>
      </a:hlink>
      <a:folHlink>
        <a:srgbClr val="002F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2022-11-10T08:38:13Z</dcterms:created>
  <dc:creator>AI4ES;ITI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0x010100801A7F7AA9B7DC4AA6CF78FB914FEC1E</vt:lpwstr>
  </property>
  <property fmtid="{D5CDD505-2E9C-101B-9397-08002B2CF9AE}" pid="3" name="MediaServiceImageTags">
    <vt:lpwstr/>
  </property>
</Properties>
</file>